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8" r:id="rId3"/>
    <p:sldId id="319" r:id="rId4"/>
    <p:sldId id="276" r:id="rId5"/>
    <p:sldId id="273" r:id="rId6"/>
    <p:sldId id="274" r:id="rId7"/>
    <p:sldId id="267" r:id="rId8"/>
    <p:sldId id="278" r:id="rId9"/>
    <p:sldId id="280" r:id="rId10"/>
    <p:sldId id="285" r:id="rId11"/>
    <p:sldId id="286" r:id="rId12"/>
    <p:sldId id="307" r:id="rId13"/>
    <p:sldId id="281" r:id="rId14"/>
    <p:sldId id="282" r:id="rId15"/>
    <p:sldId id="283" r:id="rId16"/>
    <p:sldId id="295" r:id="rId17"/>
    <p:sldId id="296" r:id="rId18"/>
    <p:sldId id="297" r:id="rId19"/>
    <p:sldId id="298" r:id="rId20"/>
    <p:sldId id="261" r:id="rId21"/>
    <p:sldId id="299" r:id="rId22"/>
    <p:sldId id="264" r:id="rId23"/>
    <p:sldId id="306" r:id="rId24"/>
    <p:sldId id="305" r:id="rId25"/>
    <p:sldId id="313" r:id="rId26"/>
    <p:sldId id="314" r:id="rId27"/>
    <p:sldId id="317" r:id="rId28"/>
    <p:sldId id="316" r:id="rId29"/>
    <p:sldId id="318" r:id="rId30"/>
    <p:sldId id="315" r:id="rId31"/>
    <p:sldId id="308" r:id="rId32"/>
    <p:sldId id="312" r:id="rId33"/>
    <p:sldId id="309" r:id="rId34"/>
    <p:sldId id="311" r:id="rId35"/>
    <p:sldId id="310" r:id="rId36"/>
    <p:sldId id="284" r:id="rId37"/>
    <p:sldId id="294" r:id="rId38"/>
    <p:sldId id="320" r:id="rId3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09"/>
    <p:restoredTop sz="94595"/>
  </p:normalViewPr>
  <p:slideViewPr>
    <p:cSldViewPr snapToGrid="0" snapToObjects="1">
      <p:cViewPr>
        <p:scale>
          <a:sx n="75" d="100"/>
          <a:sy n="75" d="100"/>
        </p:scale>
        <p:origin x="14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2B86B-ABB8-3947-9F17-663BF00A548B}" type="datetimeFigureOut">
              <a:rPr lang="pt-BR" smtClean="0"/>
              <a:t>12/02/19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5726D-7257-5047-9A70-911A16FC313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7087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99B3-A948-9B48-BF4E-573607D7CDFF}" type="datetimeFigureOut">
              <a:rPr lang="pt-BR" smtClean="0"/>
              <a:t>12/02/19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3AFB9-E970-8C49-9447-E23FCA9EF9F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476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99B3-A948-9B48-BF4E-573607D7CDFF}" type="datetimeFigureOut">
              <a:rPr lang="pt-BR" smtClean="0"/>
              <a:t>12/02/19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3AFB9-E970-8C49-9447-E23FCA9EF9F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764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99B3-A948-9B48-BF4E-573607D7CDFF}" type="datetimeFigureOut">
              <a:rPr lang="pt-BR" smtClean="0"/>
              <a:t>12/02/19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3AFB9-E970-8C49-9447-E23FCA9EF9F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9443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99B3-A948-9B48-BF4E-573607D7CDFF}" type="datetimeFigureOut">
              <a:rPr lang="pt-BR" smtClean="0"/>
              <a:t>12/02/19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3AFB9-E970-8C49-9447-E23FCA9EF9F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99B3-A948-9B48-BF4E-573607D7CDFF}" type="datetimeFigureOut">
              <a:rPr lang="pt-BR" smtClean="0"/>
              <a:t>12/02/19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3AFB9-E970-8C49-9447-E23FCA9EF9F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47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99B3-A948-9B48-BF4E-573607D7CDFF}" type="datetimeFigureOut">
              <a:rPr lang="pt-BR" smtClean="0"/>
              <a:t>12/02/19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3AFB9-E970-8C49-9447-E23FCA9EF9F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7204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99B3-A948-9B48-BF4E-573607D7CDFF}" type="datetimeFigureOut">
              <a:rPr lang="pt-BR" smtClean="0"/>
              <a:t>12/02/19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3AFB9-E970-8C49-9447-E23FCA9EF9F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105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99B3-A948-9B48-BF4E-573607D7CDFF}" type="datetimeFigureOut">
              <a:rPr lang="pt-BR" smtClean="0"/>
              <a:t>12/02/19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3AFB9-E970-8C49-9447-E23FCA9EF9F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18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99B3-A948-9B48-BF4E-573607D7CDFF}" type="datetimeFigureOut">
              <a:rPr lang="pt-BR" smtClean="0"/>
              <a:t>12/02/19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3AFB9-E970-8C49-9447-E23FCA9EF9F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736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99B3-A948-9B48-BF4E-573607D7CDFF}" type="datetimeFigureOut">
              <a:rPr lang="pt-BR" smtClean="0"/>
              <a:t>12/02/19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3AFB9-E970-8C49-9447-E23FCA9EF9F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0941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99B3-A948-9B48-BF4E-573607D7CDFF}" type="datetimeFigureOut">
              <a:rPr lang="pt-BR" smtClean="0"/>
              <a:t>12/02/19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3AFB9-E970-8C49-9447-E23FCA9EF9F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038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299B3-A948-9B48-BF4E-573607D7CDFF}" type="datetimeFigureOut">
              <a:rPr lang="pt-BR" smtClean="0"/>
              <a:t>12/02/19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3AFB9-E970-8C49-9447-E23FCA9EF9F0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920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3If1sRoEJU&amp;has_verified=1" TargetMode="External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hyperlink" Target="https://www.youtube.com/watch?v=w_qEHeuNLNs&amp;t=46s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hyperlink" Target="https://www.youtube.com/watch?v=f-hm6klYUUE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5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eirodecinema.com.br/manuais/screenwriter.sites.uol.com.br/apostila.doc.htm" TargetMode="External"/><Relationship Id="rId4" Type="http://schemas.openxmlformats.org/officeDocument/2006/relationships/hyperlink" Target="https://www.youtube.com/channel/UCFErGOSykdFicyfyTpoWwyw/videos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hyperlink" Target="http://www.roteirodecinema.com.br/manuais/screenwriter.sites.uol.com.br/apostila.doc.htm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hyperlink" Target="https://www.youtube.com/watch?v=ajJCRZrIYt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27231"/>
            <a:ext cx="12420600" cy="693483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969232" y="1992083"/>
            <a:ext cx="6685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OFICINA DE ROTEIRO</a:t>
            </a:r>
            <a:endParaRPr lang="pt-BR" sz="4800" dirty="0">
              <a:solidFill>
                <a:schemeClr val="bg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945353" y="3761020"/>
            <a:ext cx="26789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bg1"/>
                </a:solidFill>
                <a:ea typeface="Arial" charset="0"/>
                <a:cs typeface="Arial" charset="0"/>
              </a:rPr>
              <a:t>Priscila </a:t>
            </a:r>
            <a:r>
              <a:rPr lang="pt-BR" sz="4000" dirty="0" err="1" smtClean="0">
                <a:solidFill>
                  <a:schemeClr val="bg1"/>
                </a:solidFill>
                <a:ea typeface="Arial" charset="0"/>
                <a:cs typeface="Arial" charset="0"/>
              </a:rPr>
              <a:t>Juliê</a:t>
            </a:r>
            <a:endParaRPr lang="pt-BR" sz="40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77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27231"/>
            <a:ext cx="12420600" cy="693483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096329" y="790055"/>
            <a:ext cx="42405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ARGUMENTO</a:t>
            </a:r>
            <a:endParaRPr lang="pt-BR" sz="4800" dirty="0">
              <a:solidFill>
                <a:schemeClr val="bg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385498" y="2358857"/>
            <a:ext cx="7644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</a:rPr>
              <a:t>Em que época a história se passa? Ano, década?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722742" y="3179473"/>
            <a:ext cx="7028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</a:rPr>
              <a:t>Localização? Terra, espaço, cidade, floresta?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281759" y="1561681"/>
            <a:ext cx="6016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(É a </a:t>
            </a:r>
            <a:r>
              <a:rPr lang="pt-BR" sz="2800" dirty="0" err="1" smtClean="0">
                <a:solidFill>
                  <a:schemeClr val="bg1"/>
                </a:solidFill>
              </a:rPr>
              <a:t>story</a:t>
            </a:r>
            <a:r>
              <a:rPr lang="pt-BR" sz="2800" dirty="0" smtClean="0">
                <a:solidFill>
                  <a:schemeClr val="bg1"/>
                </a:solidFill>
              </a:rPr>
              <a:t> </a:t>
            </a:r>
            <a:r>
              <a:rPr lang="pt-BR" sz="2800" dirty="0" err="1" smtClean="0">
                <a:solidFill>
                  <a:schemeClr val="bg1"/>
                </a:solidFill>
              </a:rPr>
              <a:t>line</a:t>
            </a:r>
            <a:r>
              <a:rPr lang="pt-BR" sz="2800" dirty="0" smtClean="0">
                <a:solidFill>
                  <a:schemeClr val="bg1"/>
                </a:solidFill>
              </a:rPr>
              <a:t> expandida - </a:t>
            </a:r>
            <a:r>
              <a:rPr lang="pt-BR" sz="2800" dirty="0" smtClean="0">
                <a:solidFill>
                  <a:schemeClr val="bg1"/>
                </a:solidFill>
              </a:rPr>
              <a:t>2 </a:t>
            </a:r>
            <a:r>
              <a:rPr lang="pt-BR" sz="2800" dirty="0" smtClean="0">
                <a:solidFill>
                  <a:schemeClr val="bg1"/>
                </a:solidFill>
              </a:rPr>
              <a:t>a </a:t>
            </a:r>
            <a:r>
              <a:rPr lang="pt-BR" sz="2800" dirty="0" smtClean="0">
                <a:solidFill>
                  <a:schemeClr val="bg1"/>
                </a:solidFill>
              </a:rPr>
              <a:t>4 </a:t>
            </a:r>
            <a:r>
              <a:rPr lang="pt-BR" sz="2800" dirty="0" smtClean="0">
                <a:solidFill>
                  <a:schemeClr val="bg1"/>
                </a:solidFill>
              </a:rPr>
              <a:t>páginas)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795798" y="3970785"/>
            <a:ext cx="88125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</a:rPr>
              <a:t>Perfil dos personagens: indicar principais características </a:t>
            </a:r>
          </a:p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físicas e psicológicas.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905295" y="5002415"/>
            <a:ext cx="87928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</a:rPr>
              <a:t>Curso da ação: contar a história com pontos chaves e na</a:t>
            </a:r>
          </a:p>
          <a:p>
            <a:pPr algn="ctr"/>
            <a:r>
              <a:rPr lang="pt-BR" sz="2800" dirty="0">
                <a:solidFill>
                  <a:schemeClr val="bg1"/>
                </a:solidFill>
              </a:rPr>
              <a:t>e</a:t>
            </a:r>
            <a:r>
              <a:rPr lang="pt-BR" sz="2800" dirty="0" smtClean="0">
                <a:solidFill>
                  <a:schemeClr val="bg1"/>
                </a:solidFill>
              </a:rPr>
              <a:t>strutura a ser mostrada na tela.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5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8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27231"/>
            <a:ext cx="12420600" cy="693483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768903" y="913150"/>
            <a:ext cx="48250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PERSONAGENS</a:t>
            </a:r>
            <a:endParaRPr lang="pt-BR" sz="4800" dirty="0">
              <a:solidFill>
                <a:schemeClr val="bg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482557" y="2517124"/>
            <a:ext cx="727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</a:rPr>
              <a:t>Descrever características físicas e psicológicas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142512" y="3138446"/>
            <a:ext cx="5896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</a:rPr>
              <a:t>Ambiente em que vive ou frequenta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373535" y="4521767"/>
            <a:ext cx="5211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</a:rPr>
              <a:t>O que gosta e o que não gosta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243045" y="3835969"/>
            <a:ext cx="171880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charset="2"/>
              <a:buChar char="ü"/>
            </a:pPr>
            <a:r>
              <a:rPr lang="pt-BR" sz="2700" dirty="0" smtClean="0">
                <a:solidFill>
                  <a:schemeClr val="bg1"/>
                </a:solidFill>
              </a:rPr>
              <a:t>Hábitos</a:t>
            </a:r>
            <a:endParaRPr lang="pt-BR" sz="2700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082594" y="1596856"/>
            <a:ext cx="8555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(Um personagem mal descrito pode arruinar seu roteiro!)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891682" y="5500646"/>
            <a:ext cx="10937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Dica: estudar arquétipos e estereótipos de cinema (cuidado com clichês)</a:t>
            </a:r>
            <a:endParaRPr lang="pt-B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30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3" grpId="0"/>
      <p:bldP spid="12" grpId="0"/>
      <p:bldP spid="16" grpId="0"/>
      <p:bldP spid="11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27231"/>
            <a:ext cx="12420600" cy="693483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768903" y="913150"/>
            <a:ext cx="48250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PERSONAGENS</a:t>
            </a:r>
            <a:endParaRPr lang="pt-BR" sz="4800" dirty="0">
              <a:solidFill>
                <a:schemeClr val="bg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0584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4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27231"/>
            <a:ext cx="12420600" cy="693483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280518" y="913150"/>
            <a:ext cx="7801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TIPOS DE PERSONAGENS</a:t>
            </a:r>
            <a:endParaRPr lang="pt-BR" sz="4800" dirty="0">
              <a:solidFill>
                <a:schemeClr val="bg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627712" y="2446786"/>
            <a:ext cx="6984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</a:rPr>
              <a:t>Protagonista: Principal </a:t>
            </a:r>
            <a:r>
              <a:rPr lang="mr-IN" sz="2800" dirty="0" smtClean="0">
                <a:solidFill>
                  <a:schemeClr val="bg1"/>
                </a:solidFill>
              </a:rPr>
              <a:t>–</a:t>
            </a:r>
            <a:r>
              <a:rPr lang="pt-BR" sz="2800" dirty="0" smtClean="0">
                <a:solidFill>
                  <a:schemeClr val="bg1"/>
                </a:solidFill>
              </a:rPr>
              <a:t> herói ou anti-herói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74171" y="3068108"/>
            <a:ext cx="110330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</a:rPr>
              <a:t>Antagonista: Equivale ao protagonista. Geralmente, é o vilão da história</a:t>
            </a:r>
          </a:p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(busca competir com o protagonista) 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664856" y="4891050"/>
            <a:ext cx="4628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</a:rPr>
              <a:t>Figurantes: compõe a cena 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-65461" y="4205252"/>
            <a:ext cx="1233581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charset="2"/>
              <a:buChar char="ü"/>
            </a:pPr>
            <a:r>
              <a:rPr lang="pt-BR" sz="2700" dirty="0" smtClean="0">
                <a:solidFill>
                  <a:schemeClr val="bg1"/>
                </a:solidFill>
              </a:rPr>
              <a:t>Coadjuvante: Ajuda o protagonista a atingir </a:t>
            </a:r>
            <a:r>
              <a:rPr lang="pt-BR" sz="2700" smtClean="0">
                <a:solidFill>
                  <a:schemeClr val="bg1"/>
                </a:solidFill>
              </a:rPr>
              <a:t>seu objetivo ou questiona suas atitudes</a:t>
            </a:r>
            <a:endParaRPr lang="pt-BR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3" grpId="0"/>
      <p:bldP spid="12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27231"/>
            <a:ext cx="12420600" cy="693483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705443" y="790055"/>
            <a:ext cx="2951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ROTEIRO</a:t>
            </a:r>
            <a:endParaRPr lang="pt-BR" sz="4800" dirty="0">
              <a:solidFill>
                <a:schemeClr val="bg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434499" y="1655471"/>
            <a:ext cx="35468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pt-BR" sz="2800" dirty="0" smtClean="0">
              <a:solidFill>
                <a:schemeClr val="bg1"/>
              </a:solidFill>
            </a:endParaRPr>
          </a:p>
          <a:p>
            <a:pPr marL="457200" indent="-457200" algn="ctr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</a:rPr>
              <a:t>Original e Adaptado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202095" y="3834791"/>
            <a:ext cx="7953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charset="2"/>
              <a:buChar char="ü"/>
            </a:pPr>
            <a:r>
              <a:rPr lang="pt-BR" sz="2800" smtClean="0">
                <a:solidFill>
                  <a:schemeClr val="bg1"/>
                </a:solidFill>
              </a:rPr>
              <a:t>Descrição: </a:t>
            </a:r>
            <a:r>
              <a:rPr lang="pt-BR" sz="2800" dirty="0" smtClean="0">
                <a:solidFill>
                  <a:schemeClr val="bg1"/>
                </a:solidFill>
              </a:rPr>
              <a:t>ambiente, ação, personagens, diálogos 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691446" y="2943837"/>
            <a:ext cx="698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</a:rPr>
              <a:t>Dividido em cenas (cinema - </a:t>
            </a:r>
            <a:r>
              <a:rPr lang="pt-BR" sz="2800" i="1" dirty="0" err="1" smtClean="0">
                <a:solidFill>
                  <a:schemeClr val="bg1"/>
                </a:solidFill>
              </a:rPr>
              <a:t>master</a:t>
            </a:r>
            <a:r>
              <a:rPr lang="pt-BR" sz="2800" i="1" dirty="0" smtClean="0">
                <a:solidFill>
                  <a:schemeClr val="bg1"/>
                </a:solidFill>
              </a:rPr>
              <a:t> </a:t>
            </a:r>
            <a:r>
              <a:rPr lang="pt-BR" sz="2800" i="1" dirty="0" err="1" smtClean="0">
                <a:solidFill>
                  <a:schemeClr val="bg1"/>
                </a:solidFill>
              </a:rPr>
              <a:t>scenes</a:t>
            </a:r>
            <a:r>
              <a:rPr lang="pt-BR" sz="2800" dirty="0" smtClean="0">
                <a:solidFill>
                  <a:schemeClr val="bg1"/>
                </a:solidFill>
              </a:rPr>
              <a:t>)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045924" y="4690576"/>
            <a:ext cx="6373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</a:rPr>
              <a:t>Roteiro técnico: planos, luz, trilhas (BG)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9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3" grpId="0"/>
      <p:bldP spid="15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27231"/>
            <a:ext cx="12420600" cy="693483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36262" y="790055"/>
            <a:ext cx="44903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Master Scenes</a:t>
            </a:r>
            <a:endParaRPr lang="pt-BR" sz="4800" dirty="0">
              <a:solidFill>
                <a:schemeClr val="bg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048000" y="218359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pt-BR" sz="2800" dirty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Courier New tamanho </a:t>
            </a:r>
            <a:r>
              <a:rPr lang="pt-BR" sz="2800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12</a:t>
            </a:r>
          </a:p>
        </p:txBody>
      </p:sp>
      <p:sp>
        <p:nvSpPr>
          <p:cNvPr id="8" name="Retângulo 7"/>
          <p:cNvSpPr/>
          <p:nvPr/>
        </p:nvSpPr>
        <p:spPr>
          <a:xfrm>
            <a:off x="2151182" y="2873801"/>
            <a:ext cx="860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1 página = 1 minuto de filme (longas)</a:t>
            </a:r>
          </a:p>
        </p:txBody>
      </p:sp>
      <p:sp>
        <p:nvSpPr>
          <p:cNvPr id="9" name="Retângulo 8"/>
          <p:cNvSpPr/>
          <p:nvPr/>
        </p:nvSpPr>
        <p:spPr>
          <a:xfrm>
            <a:off x="2343586" y="3736458"/>
            <a:ext cx="81328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Elementos: Cabeçalho de cena, ação, </a:t>
            </a:r>
          </a:p>
          <a:p>
            <a:pPr algn="ctr"/>
            <a:r>
              <a:rPr lang="pt-BR" sz="2800" dirty="0" smtClean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rPr>
              <a:t>diálogos e transição </a:t>
            </a:r>
          </a:p>
        </p:txBody>
      </p:sp>
    </p:spTree>
    <p:extLst>
      <p:ext uri="{BB962C8B-B14F-4D97-AF65-F5344CB8AC3E}">
        <p14:creationId xmlns:p14="http://schemas.microsoft.com/office/powerpoint/2010/main" val="124045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27231"/>
            <a:ext cx="12420600" cy="693483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93" y="833769"/>
            <a:ext cx="7525238" cy="535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0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9646"/>
            <a:ext cx="12420600" cy="693483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159050" y="790055"/>
            <a:ext cx="60095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VAMOS COMEÇAR?</a:t>
            </a:r>
            <a:endParaRPr lang="pt-BR" sz="4800" dirty="0">
              <a:solidFill>
                <a:schemeClr val="bg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937473" y="2435047"/>
            <a:ext cx="84471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</a:rPr>
              <a:t>Personagem principal - Herói: O que ele quer/precisa?</a:t>
            </a:r>
          </a:p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Querer, externo </a:t>
            </a:r>
            <a:r>
              <a:rPr lang="mr-IN" sz="2800" dirty="0" smtClean="0">
                <a:solidFill>
                  <a:schemeClr val="bg1"/>
                </a:solidFill>
              </a:rPr>
              <a:t>–</a:t>
            </a:r>
            <a:r>
              <a:rPr lang="pt-BR" sz="2800" dirty="0" smtClean="0">
                <a:solidFill>
                  <a:schemeClr val="bg1"/>
                </a:solidFill>
              </a:rPr>
              <a:t> Precisar, interno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71980" y="3642538"/>
            <a:ext cx="11155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charset="2"/>
              <a:buChar char="ü"/>
            </a:pPr>
            <a:r>
              <a:rPr lang="pt-BR" sz="2400" dirty="0" smtClean="0">
                <a:solidFill>
                  <a:schemeClr val="bg1"/>
                </a:solidFill>
              </a:rPr>
              <a:t>Exemplo: Filmes de romance - Quer um(a) namorado(a) = Precisa se sentir amado(a)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239197" y="1719945"/>
            <a:ext cx="3855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</a:rPr>
              <a:t>Ideia em uma palavra 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267939" y="4363493"/>
            <a:ext cx="80910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</a:rPr>
              <a:t>Falha: O que ele precisa tem relação com sua falha.</a:t>
            </a:r>
          </a:p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Exemplo: medo, carência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714097" y="5430304"/>
            <a:ext cx="8905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</a:rPr>
              <a:t>Adversário: incorpora a falha do herói e o </a:t>
            </a:r>
            <a:r>
              <a:rPr lang="pt-BR" sz="2800" smtClean="0">
                <a:solidFill>
                  <a:schemeClr val="bg1"/>
                </a:solidFill>
              </a:rPr>
              <a:t>força encará-la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9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2" grpId="0"/>
      <p:bldP spid="15" grpId="0"/>
      <p:bldP spid="11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9646"/>
            <a:ext cx="12420600" cy="693483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161540" y="790055"/>
            <a:ext cx="40046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ESTRUTURA</a:t>
            </a:r>
            <a:endParaRPr lang="pt-BR" sz="4800" dirty="0">
              <a:solidFill>
                <a:schemeClr val="bg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565184" y="3578048"/>
            <a:ext cx="5156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</a:rPr>
              <a:t>Cada ato é feito de sequências 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957272" y="2352991"/>
            <a:ext cx="841929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</a:rPr>
              <a:t>Maioria dos filmes tem três atos: Começo, meio e fim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(não necessariamente nesta mesma ordem)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549358" y="4469002"/>
            <a:ext cx="5246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charset="2"/>
              <a:buChar char="ü"/>
            </a:pPr>
            <a:r>
              <a:rPr lang="pt-BR" sz="2800" dirty="0">
                <a:solidFill>
                  <a:schemeClr val="bg1"/>
                </a:solidFill>
              </a:rPr>
              <a:t>C</a:t>
            </a:r>
            <a:r>
              <a:rPr lang="pt-BR" sz="2800" dirty="0" smtClean="0">
                <a:solidFill>
                  <a:schemeClr val="bg1"/>
                </a:solidFill>
              </a:rPr>
              <a:t>ada sequência é feita de cenas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56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5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27231"/>
            <a:ext cx="12420600" cy="693483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084994" y="737300"/>
            <a:ext cx="6157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EXEMPLO DE CENA</a:t>
            </a:r>
            <a:endParaRPr lang="pt-BR" sz="4800" dirty="0">
              <a:solidFill>
                <a:schemeClr val="bg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7" name="Imagem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829" y="1639281"/>
            <a:ext cx="2952000" cy="437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7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27231"/>
            <a:ext cx="12420600" cy="693483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716551" y="1387931"/>
            <a:ext cx="69297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POR ONDE COMEÇAR?</a:t>
            </a:r>
            <a:endParaRPr lang="pt-BR" sz="4800" dirty="0">
              <a:solidFill>
                <a:schemeClr val="bg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668171" y="2634352"/>
            <a:ext cx="69621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</a:rPr>
              <a:t>¨A coisa mais difícil quando se escreve é </a:t>
            </a:r>
            <a:endParaRPr lang="pt-BR" sz="3200" dirty="0" smtClean="0">
              <a:solidFill>
                <a:schemeClr val="bg1"/>
              </a:solidFill>
            </a:endParaRPr>
          </a:p>
          <a:p>
            <a:pPr algn="ctr"/>
            <a:r>
              <a:rPr lang="pt-BR" sz="3200" i="1" dirty="0" smtClean="0">
                <a:solidFill>
                  <a:schemeClr val="bg1"/>
                </a:solidFill>
              </a:rPr>
              <a:t>saber </a:t>
            </a:r>
            <a:r>
              <a:rPr lang="pt-BR" sz="3200" i="1" dirty="0">
                <a:solidFill>
                  <a:schemeClr val="bg1"/>
                </a:solidFill>
              </a:rPr>
              <a:t>o que escrever!¨ </a:t>
            </a:r>
            <a:endParaRPr lang="pt-BR" sz="3200" i="1" dirty="0" smtClean="0">
              <a:solidFill>
                <a:schemeClr val="bg1"/>
              </a:solidFill>
            </a:endParaRPr>
          </a:p>
          <a:p>
            <a:pPr algn="r"/>
            <a:r>
              <a:rPr lang="pt-BR" sz="3200" i="1" dirty="0" err="1" smtClean="0">
                <a:solidFill>
                  <a:schemeClr val="bg1"/>
                </a:solidFill>
              </a:rPr>
              <a:t>Syd</a:t>
            </a:r>
            <a:r>
              <a:rPr lang="pt-BR" sz="3200" i="1" dirty="0" smtClean="0">
                <a:solidFill>
                  <a:schemeClr val="bg1"/>
                </a:solidFill>
              </a:rPr>
              <a:t> </a:t>
            </a:r>
            <a:r>
              <a:rPr lang="pt-BR" sz="3200" i="1" dirty="0">
                <a:solidFill>
                  <a:schemeClr val="bg1"/>
                </a:solidFill>
              </a:rPr>
              <a:t>Field 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7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27231"/>
            <a:ext cx="12420600" cy="693483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01186" y="816428"/>
            <a:ext cx="3490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SYD FIELD</a:t>
            </a:r>
            <a:endParaRPr lang="pt-BR" sz="4800" dirty="0">
              <a:solidFill>
                <a:schemeClr val="bg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43124" y="5279582"/>
            <a:ext cx="3817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ea typeface="Arial" charset="0"/>
                <a:cs typeface="Arial" charset="0"/>
              </a:rPr>
              <a:t>19.12.1935 </a:t>
            </a:r>
            <a:r>
              <a:rPr lang="mr-IN" sz="2800" dirty="0" smtClean="0">
                <a:solidFill>
                  <a:schemeClr val="bg1"/>
                </a:solidFill>
                <a:ea typeface="Arial" charset="0"/>
                <a:cs typeface="Arial" charset="0"/>
              </a:rPr>
              <a:t>–</a:t>
            </a:r>
            <a:r>
              <a:rPr lang="pt-BR" sz="2800" dirty="0" smtClean="0">
                <a:solidFill>
                  <a:schemeClr val="bg1"/>
                </a:solidFill>
                <a:ea typeface="Arial" charset="0"/>
                <a:cs typeface="Arial" charset="0"/>
              </a:rPr>
              <a:t> 17.11.2013</a:t>
            </a:r>
            <a:endParaRPr lang="pt-BR" sz="28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38" y="1739900"/>
            <a:ext cx="2197100" cy="33782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519043" y="751108"/>
            <a:ext cx="2146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</a:rPr>
              <a:t>Roteirista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540811" y="1295394"/>
            <a:ext cx="2065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</a:rPr>
              <a:t>Produtor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524482" y="1883224"/>
            <a:ext cx="2212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</a:rPr>
              <a:t>Professor 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508153" y="3091532"/>
            <a:ext cx="2753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</a:rPr>
              <a:t>Conferencista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524482" y="2471047"/>
            <a:ext cx="1867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</a:rPr>
              <a:t>Escritor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497263" y="3717459"/>
            <a:ext cx="4292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</a:rPr>
              <a:t>2000 roteiros em 2 anos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486373" y="4343388"/>
            <a:ext cx="2501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</a:rPr>
              <a:t>Escolheu 40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464618" y="4909453"/>
            <a:ext cx="5455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</a:rPr>
              <a:t>Guru do roteiro cinematográfico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453729" y="5535393"/>
            <a:ext cx="3954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</a:rPr>
              <a:t>Idealizador Final Draft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27231"/>
            <a:ext cx="12420600" cy="693483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716551" y="930729"/>
            <a:ext cx="70300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O QUE É UM ROTEIRO?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47463" y="2536378"/>
            <a:ext cx="1080295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É uma </a:t>
            </a:r>
            <a:r>
              <a:rPr lang="pt-BR" sz="2400" dirty="0" err="1">
                <a:solidFill>
                  <a:schemeClr val="bg1"/>
                </a:solidFill>
              </a:rPr>
              <a:t>história</a:t>
            </a:r>
            <a:r>
              <a:rPr lang="pt-BR" sz="2400" dirty="0">
                <a:solidFill>
                  <a:schemeClr val="bg1"/>
                </a:solidFill>
              </a:rPr>
              <a:t> contada em imagens, </a:t>
            </a:r>
            <a:r>
              <a:rPr lang="pt-BR" sz="2400" dirty="0" err="1">
                <a:solidFill>
                  <a:schemeClr val="bg1"/>
                </a:solidFill>
              </a:rPr>
              <a:t>diálogos</a:t>
            </a:r>
            <a:r>
              <a:rPr lang="pt-BR" sz="2400" dirty="0">
                <a:solidFill>
                  <a:schemeClr val="bg1"/>
                </a:solidFill>
              </a:rPr>
              <a:t> e </a:t>
            </a:r>
            <a:r>
              <a:rPr lang="pt-BR" sz="2400" dirty="0" err="1">
                <a:solidFill>
                  <a:schemeClr val="bg1"/>
                </a:solidFill>
              </a:rPr>
              <a:t>descrições</a:t>
            </a:r>
            <a:r>
              <a:rPr lang="pt-BR" sz="2400" dirty="0">
                <a:solidFill>
                  <a:schemeClr val="bg1"/>
                </a:solidFill>
              </a:rPr>
              <a:t>, localizada no </a:t>
            </a:r>
            <a:r>
              <a:rPr lang="pt-BR" sz="2400" dirty="0" smtClean="0">
                <a:solidFill>
                  <a:schemeClr val="bg1"/>
                </a:solidFill>
              </a:rPr>
              <a:t>contexto </a:t>
            </a:r>
            <a:r>
              <a:rPr lang="pt-BR" sz="2400" dirty="0">
                <a:solidFill>
                  <a:schemeClr val="bg1"/>
                </a:solidFill>
              </a:rPr>
              <a:t>da </a:t>
            </a:r>
            <a:endParaRPr lang="pt-BR" sz="2400" dirty="0" smtClean="0">
              <a:solidFill>
                <a:schemeClr val="bg1"/>
              </a:solidFill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ESTRUTURA</a:t>
            </a:r>
            <a:r>
              <a:rPr lang="pt-BR" sz="2400" dirty="0" smtClean="0">
                <a:solidFill>
                  <a:schemeClr val="bg1"/>
                </a:solidFill>
              </a:rPr>
              <a:t> </a:t>
            </a:r>
            <a:r>
              <a:rPr lang="pt-BR" sz="2400" dirty="0" err="1">
                <a:solidFill>
                  <a:schemeClr val="bg1"/>
                </a:solidFill>
              </a:rPr>
              <a:t>dramática</a:t>
            </a:r>
            <a:r>
              <a:rPr lang="pt-BR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pt-BR" sz="2400" dirty="0">
              <a:solidFill>
                <a:schemeClr val="bg1"/>
              </a:solidFill>
            </a:endParaRPr>
          </a:p>
          <a:p>
            <a:pPr algn="ctr"/>
            <a:r>
              <a:rPr lang="pt-BR" sz="2400" dirty="0">
                <a:solidFill>
                  <a:schemeClr val="bg1"/>
                </a:solidFill>
              </a:rPr>
              <a:t>O roteiro </a:t>
            </a:r>
            <a:r>
              <a:rPr lang="pt-BR" sz="2400" dirty="0" smtClean="0">
                <a:solidFill>
                  <a:schemeClr val="bg1"/>
                </a:solidFill>
              </a:rPr>
              <a:t>é </a:t>
            </a:r>
            <a:r>
              <a:rPr lang="pt-BR" sz="2400" dirty="0">
                <a:solidFill>
                  <a:schemeClr val="bg1"/>
                </a:solidFill>
              </a:rPr>
              <a:t>sobre uma </a:t>
            </a:r>
            <a:r>
              <a:rPr lang="pt-BR" sz="2400" i="1" dirty="0">
                <a:solidFill>
                  <a:schemeClr val="bg1"/>
                </a:solidFill>
              </a:rPr>
              <a:t>pessoa, </a:t>
            </a:r>
            <a:r>
              <a:rPr lang="pt-BR" sz="2400" dirty="0">
                <a:solidFill>
                  <a:schemeClr val="bg1"/>
                </a:solidFill>
              </a:rPr>
              <a:t>ou pessoas, num </a:t>
            </a:r>
            <a:r>
              <a:rPr lang="pt-BR" sz="2400" i="1" dirty="0">
                <a:solidFill>
                  <a:schemeClr val="bg1"/>
                </a:solidFill>
              </a:rPr>
              <a:t>lugar, </a:t>
            </a:r>
            <a:r>
              <a:rPr lang="pt-BR" sz="2400" dirty="0">
                <a:solidFill>
                  <a:schemeClr val="bg1"/>
                </a:solidFill>
              </a:rPr>
              <a:t>ou lugares, vivendo sua </a:t>
            </a:r>
            <a:endParaRPr lang="pt-BR" sz="2400" dirty="0" smtClean="0">
              <a:solidFill>
                <a:schemeClr val="bg1"/>
              </a:solidFill>
            </a:endParaRPr>
          </a:p>
          <a:p>
            <a:pPr algn="ctr"/>
            <a:r>
              <a:rPr lang="pt-BR" sz="2400" i="1" dirty="0" smtClean="0">
                <a:solidFill>
                  <a:schemeClr val="bg1"/>
                </a:solidFill>
              </a:rPr>
              <a:t>"</a:t>
            </a:r>
            <a:r>
              <a:rPr lang="pt-BR" sz="2400" i="1" dirty="0">
                <a:solidFill>
                  <a:schemeClr val="bg1"/>
                </a:solidFill>
              </a:rPr>
              <a:t>coisa". </a:t>
            </a:r>
            <a:r>
              <a:rPr lang="pt-BR" sz="2400" dirty="0">
                <a:solidFill>
                  <a:schemeClr val="bg1"/>
                </a:solidFill>
              </a:rPr>
              <a:t>Todos os roteiros cumprem essa premissa </a:t>
            </a:r>
            <a:r>
              <a:rPr lang="pt-BR" sz="2400" dirty="0" err="1">
                <a:solidFill>
                  <a:schemeClr val="bg1"/>
                </a:solidFill>
              </a:rPr>
              <a:t>básica</a:t>
            </a:r>
            <a:r>
              <a:rPr lang="pt-BR" sz="2400" dirty="0">
                <a:solidFill>
                  <a:schemeClr val="bg1"/>
                </a:solidFill>
              </a:rPr>
              <a:t>. </a:t>
            </a:r>
            <a:endParaRPr lang="pt-BR" sz="2400" dirty="0" smtClean="0">
              <a:solidFill>
                <a:schemeClr val="bg1"/>
              </a:solidFill>
            </a:endParaRPr>
          </a:p>
          <a:p>
            <a:pPr algn="ctr"/>
            <a:endParaRPr lang="pt-BR" sz="2400" dirty="0">
              <a:solidFill>
                <a:schemeClr val="bg1"/>
              </a:solidFill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A </a:t>
            </a:r>
            <a:r>
              <a:rPr lang="pt-BR" sz="2400" dirty="0">
                <a:solidFill>
                  <a:schemeClr val="bg1"/>
                </a:solidFill>
              </a:rPr>
              <a:t>pessoa é o personagem, e viver sua coisa é a </a:t>
            </a:r>
            <a:r>
              <a:rPr lang="pt-BR" sz="2400" dirty="0" err="1">
                <a:solidFill>
                  <a:schemeClr val="bg1"/>
                </a:solidFill>
              </a:rPr>
              <a:t>ação</a:t>
            </a:r>
            <a:r>
              <a:rPr lang="pt-BR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85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27231"/>
            <a:ext cx="12420600" cy="693483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05" y="776516"/>
            <a:ext cx="10058400" cy="540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1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27231"/>
            <a:ext cx="12420600" cy="693483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246415" y="930729"/>
            <a:ext cx="3815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PLOT POINT</a:t>
            </a:r>
            <a:endParaRPr lang="pt-BR" sz="4800" dirty="0">
              <a:solidFill>
                <a:schemeClr val="bg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747449" y="1815407"/>
            <a:ext cx="6449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Ponto de Virada: a </a:t>
            </a:r>
            <a:r>
              <a:rPr lang="pt-BR" sz="2800" smtClean="0">
                <a:solidFill>
                  <a:schemeClr val="bg1"/>
                </a:solidFill>
              </a:rPr>
              <a:t>história muda seu curso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686237" y="2987715"/>
            <a:ext cx="6524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</a:rPr>
              <a:t>Ponto de Virada </a:t>
            </a:r>
            <a:r>
              <a:rPr lang="pt-BR" sz="2800" dirty="0" err="1" smtClean="0">
                <a:solidFill>
                  <a:schemeClr val="bg1"/>
                </a:solidFill>
              </a:rPr>
              <a:t>I</a:t>
            </a:r>
            <a:r>
              <a:rPr lang="pt-BR" sz="2800" dirty="0" smtClean="0">
                <a:solidFill>
                  <a:schemeClr val="bg1"/>
                </a:solidFill>
              </a:rPr>
              <a:t>: Entre 25 a 27 minutos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653078" y="3949007"/>
            <a:ext cx="6614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</a:rPr>
              <a:t>Ponto de Virada II: Entre 85 a 90 minutos</a:t>
            </a:r>
          </a:p>
        </p:txBody>
      </p:sp>
    </p:spTree>
    <p:extLst>
      <p:ext uri="{BB962C8B-B14F-4D97-AF65-F5344CB8AC3E}">
        <p14:creationId xmlns:p14="http://schemas.microsoft.com/office/powerpoint/2010/main" val="97744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27231"/>
            <a:ext cx="12420600" cy="693483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888881" y="2794693"/>
            <a:ext cx="68488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SOFTWARES PARA </a:t>
            </a:r>
          </a:p>
          <a:p>
            <a:pPr algn="ctr"/>
            <a:r>
              <a:rPr lang="pt-BR" sz="4800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ESCREVER ROTEIROS</a:t>
            </a:r>
            <a:endParaRPr lang="pt-BR" sz="4800" dirty="0">
              <a:solidFill>
                <a:schemeClr val="bg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54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27231"/>
            <a:ext cx="12420600" cy="693483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78" y="506189"/>
            <a:ext cx="10058400" cy="609692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0096952" y="1106162"/>
            <a:ext cx="2218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Font typeface="Wingdings" charset="2"/>
              <a:buChar char="ü"/>
            </a:pPr>
            <a:r>
              <a:rPr lang="pt-BR" sz="2400" smtClean="0">
                <a:solidFill>
                  <a:schemeClr val="bg1"/>
                </a:solidFill>
              </a:rPr>
              <a:t>FINAL DRAFT 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66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27231"/>
            <a:ext cx="12420600" cy="693483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0225161" y="1106162"/>
            <a:ext cx="1962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Font typeface="Wingdings" charset="2"/>
              <a:buChar char="ü"/>
            </a:pPr>
            <a:r>
              <a:rPr lang="pt-BR" sz="2400" dirty="0" smtClean="0">
                <a:solidFill>
                  <a:schemeClr val="bg1"/>
                </a:solidFill>
              </a:rPr>
              <a:t>CELTX.COM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338" y="776849"/>
            <a:ext cx="8522677" cy="532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27231"/>
            <a:ext cx="12420600" cy="693483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958" y="776849"/>
            <a:ext cx="8522677" cy="532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3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27231"/>
            <a:ext cx="12420600" cy="693483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31" y="798830"/>
            <a:ext cx="8452338" cy="528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27231"/>
            <a:ext cx="12420600" cy="693483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097" y="758186"/>
            <a:ext cx="8582400" cy="53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5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27231"/>
            <a:ext cx="12420600" cy="6934835"/>
          </a:xfrm>
          <a:prstGeom prst="rect">
            <a:avLst/>
          </a:prstGeom>
        </p:spPr>
      </p:pic>
      <p:sp>
        <p:nvSpPr>
          <p:cNvPr id="5" name="CaixaDeTexto 4">
            <a:hlinkClick r:id="rId3"/>
          </p:cNvPr>
          <p:cNvSpPr txBox="1"/>
          <p:nvPr/>
        </p:nvSpPr>
        <p:spPr>
          <a:xfrm>
            <a:off x="3915247" y="2035049"/>
            <a:ext cx="45323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O ROTEIRISTA</a:t>
            </a:r>
            <a:endParaRPr lang="pt-BR" sz="4800" dirty="0">
              <a:solidFill>
                <a:schemeClr val="bg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252744" y="3394008"/>
            <a:ext cx="3793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Direção Lucas </a:t>
            </a:r>
            <a:r>
              <a:rPr lang="pt-BR" sz="3200" dirty="0" err="1" smtClean="0">
                <a:solidFill>
                  <a:schemeClr val="bg1"/>
                </a:solidFill>
              </a:rPr>
              <a:t>Paraizo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30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27231"/>
            <a:ext cx="12420600" cy="693483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81644" y="930729"/>
            <a:ext cx="99069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SOFTWARES POR MARÇAL AQUINO</a:t>
            </a:r>
            <a:endParaRPr lang="pt-BR" sz="4400" dirty="0">
              <a:solidFill>
                <a:schemeClr val="bg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6" name="CaixaDeTexto 5">
            <a:hlinkClick r:id="rId3"/>
          </p:cNvPr>
          <p:cNvSpPr txBox="1"/>
          <p:nvPr/>
        </p:nvSpPr>
        <p:spPr>
          <a:xfrm>
            <a:off x="2619565" y="2536378"/>
            <a:ext cx="6458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 algn="ctr"/>
            <a:r>
              <a:rPr lang="pt-BR" sz="2400" dirty="0" err="1">
                <a:solidFill>
                  <a:schemeClr val="bg1"/>
                </a:solidFill>
              </a:rPr>
              <a:t>https</a:t>
            </a:r>
            <a:r>
              <a:rPr lang="pt-BR" sz="2400" dirty="0">
                <a:solidFill>
                  <a:schemeClr val="bg1"/>
                </a:solidFill>
              </a:rPr>
              <a:t>://</a:t>
            </a:r>
            <a:r>
              <a:rPr lang="pt-BR" sz="2400" dirty="0" err="1">
                <a:solidFill>
                  <a:schemeClr val="bg1"/>
                </a:solidFill>
              </a:rPr>
              <a:t>www.youtube.com</a:t>
            </a:r>
            <a:r>
              <a:rPr lang="pt-BR" sz="2400" dirty="0">
                <a:solidFill>
                  <a:schemeClr val="bg1"/>
                </a:solidFill>
              </a:rPr>
              <a:t>/</a:t>
            </a:r>
            <a:r>
              <a:rPr lang="pt-BR" sz="2400" dirty="0" err="1">
                <a:solidFill>
                  <a:schemeClr val="bg1"/>
                </a:solidFill>
              </a:rPr>
              <a:t>watch?v</a:t>
            </a:r>
            <a:r>
              <a:rPr lang="pt-BR" sz="2400" dirty="0">
                <a:solidFill>
                  <a:schemeClr val="bg1"/>
                </a:solidFill>
              </a:rPr>
              <a:t>=f-hm6klYUUE</a:t>
            </a:r>
          </a:p>
        </p:txBody>
      </p:sp>
    </p:spTree>
    <p:extLst>
      <p:ext uri="{BB962C8B-B14F-4D97-AF65-F5344CB8AC3E}">
        <p14:creationId xmlns:p14="http://schemas.microsoft.com/office/powerpoint/2010/main" val="115946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27231"/>
            <a:ext cx="12420600" cy="693483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957339" y="790055"/>
            <a:ext cx="104481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ROTEIRO PARA DOCUMENTÁRIO</a:t>
            </a:r>
            <a:endParaRPr lang="pt-BR" sz="4800" dirty="0">
              <a:solidFill>
                <a:schemeClr val="bg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897995" y="3525301"/>
            <a:ext cx="2561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</a:rPr>
              <a:t>Pessoas reais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573746" y="4539354"/>
            <a:ext cx="6987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</a:rPr>
              <a:t>Narrativa construída com base no cotidiano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045759" y="2634347"/>
            <a:ext cx="4277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lang="pt-BR" sz="2800" dirty="0" smtClean="0">
                <a:solidFill>
                  <a:schemeClr val="bg1"/>
                </a:solidFill>
              </a:rPr>
              <a:t>Realidade não </a:t>
            </a:r>
            <a:r>
              <a:rPr lang="pt-BR" sz="2800" dirty="0" err="1" smtClean="0">
                <a:solidFill>
                  <a:schemeClr val="bg1"/>
                </a:solidFill>
              </a:rPr>
              <a:t>ficcionada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9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2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27231"/>
            <a:ext cx="12420600" cy="693483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765819" y="790055"/>
            <a:ext cx="28312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MODELO</a:t>
            </a:r>
            <a:endParaRPr lang="pt-BR" sz="4800" dirty="0">
              <a:solidFill>
                <a:schemeClr val="bg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175" y="1678615"/>
            <a:ext cx="4980915" cy="432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2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27231"/>
            <a:ext cx="12420600" cy="693483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977908" y="790055"/>
            <a:ext cx="8407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ROTEIRO PARA ANIMAÇÃO</a:t>
            </a:r>
            <a:endParaRPr lang="pt-BR" sz="4800" dirty="0">
              <a:solidFill>
                <a:schemeClr val="bg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289243" y="3525301"/>
            <a:ext cx="7778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</a:rPr>
              <a:t>Definir personagens, diálogos, cenas, planos etc. 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247115" y="4539354"/>
            <a:ext cx="3640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</a:rPr>
              <a:t>Fazer um </a:t>
            </a:r>
            <a:r>
              <a:rPr lang="pt-BR" sz="2800" dirty="0" err="1" smtClean="0">
                <a:solidFill>
                  <a:schemeClr val="bg1"/>
                </a:solidFill>
              </a:rPr>
              <a:t>storyboard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687689" y="2634347"/>
            <a:ext cx="8993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</a:rPr>
              <a:t>Realizar o procedimento do planejamento de roteiro geral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0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2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27231"/>
            <a:ext cx="12420600" cy="693483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073837" y="790055"/>
            <a:ext cx="8215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MODELO DE STORYBOARD</a:t>
            </a:r>
            <a:endParaRPr lang="pt-BR" sz="4800" dirty="0">
              <a:solidFill>
                <a:schemeClr val="bg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577" y="1621052"/>
            <a:ext cx="7324893" cy="457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1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27231"/>
            <a:ext cx="12420600" cy="693483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34783" y="790055"/>
            <a:ext cx="8093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ROTEIRO FILMES CURTOS</a:t>
            </a:r>
            <a:endParaRPr lang="pt-BR" sz="4800" dirty="0">
              <a:solidFill>
                <a:schemeClr val="bg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47" y="1621052"/>
            <a:ext cx="10058400" cy="440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0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70" y="357765"/>
            <a:ext cx="11291455" cy="630439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888081" y="930729"/>
            <a:ext cx="48276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DOCUMENTÁRIO</a:t>
            </a:r>
            <a:endParaRPr lang="pt-BR" sz="4400" dirty="0">
              <a:solidFill>
                <a:schemeClr val="bg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6" name="CaixaDeTexto 5">
            <a:hlinkClick r:id="rId3"/>
          </p:cNvPr>
          <p:cNvSpPr txBox="1"/>
          <p:nvPr/>
        </p:nvSpPr>
        <p:spPr>
          <a:xfrm>
            <a:off x="2342647" y="3225690"/>
            <a:ext cx="7350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 algn="ctr"/>
            <a:r>
              <a:rPr lang="pt-BR" sz="2000" dirty="0" err="1">
                <a:solidFill>
                  <a:schemeClr val="bg1"/>
                </a:solidFill>
              </a:rPr>
              <a:t>https</a:t>
            </a:r>
            <a:r>
              <a:rPr lang="pt-BR" sz="2000" dirty="0">
                <a:solidFill>
                  <a:schemeClr val="bg1"/>
                </a:solidFill>
              </a:rPr>
              <a:t>://</a:t>
            </a:r>
            <a:r>
              <a:rPr lang="pt-BR" sz="2000" dirty="0" err="1">
                <a:solidFill>
                  <a:schemeClr val="bg1"/>
                </a:solidFill>
              </a:rPr>
              <a:t>www.youtube.com</a:t>
            </a:r>
            <a:r>
              <a:rPr lang="pt-BR" sz="2000" dirty="0">
                <a:solidFill>
                  <a:schemeClr val="bg1"/>
                </a:solidFill>
              </a:rPr>
              <a:t>/</a:t>
            </a:r>
            <a:r>
              <a:rPr lang="pt-BR" sz="2000" dirty="0" err="1">
                <a:solidFill>
                  <a:schemeClr val="bg1"/>
                </a:solidFill>
              </a:rPr>
              <a:t>watch?time_continue</a:t>
            </a:r>
            <a:r>
              <a:rPr lang="pt-BR" sz="2000" dirty="0">
                <a:solidFill>
                  <a:schemeClr val="bg1"/>
                </a:solidFill>
              </a:rPr>
              <a:t>=1&amp;v=_BJBTPSx5F8</a:t>
            </a:r>
          </a:p>
        </p:txBody>
      </p:sp>
      <p:sp>
        <p:nvSpPr>
          <p:cNvPr id="7" name="Retângulo 6"/>
          <p:cNvSpPr/>
          <p:nvPr/>
        </p:nvSpPr>
        <p:spPr>
          <a:xfrm>
            <a:off x="4055120" y="1710955"/>
            <a:ext cx="4386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CULTURAS DA MINHA TERRA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342648" y="2771171"/>
            <a:ext cx="1072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FILME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342648" y="4285906"/>
            <a:ext cx="56709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PRODUÇÕES DOS ALUNOS - OFICINAS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0" name="Retângulo 9">
            <a:hlinkClick r:id="rId4"/>
          </p:cNvPr>
          <p:cNvSpPr/>
          <p:nvPr/>
        </p:nvSpPr>
        <p:spPr>
          <a:xfrm>
            <a:off x="2365128" y="4817827"/>
            <a:ext cx="8267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err="1">
                <a:solidFill>
                  <a:schemeClr val="bg1"/>
                </a:solidFill>
              </a:rPr>
              <a:t>https</a:t>
            </a:r>
            <a:r>
              <a:rPr lang="pt-BR" b="1" dirty="0">
                <a:solidFill>
                  <a:schemeClr val="bg1"/>
                </a:solidFill>
              </a:rPr>
              <a:t>://</a:t>
            </a:r>
            <a:r>
              <a:rPr lang="pt-BR" b="1" dirty="0" err="1">
                <a:solidFill>
                  <a:schemeClr val="bg1"/>
                </a:solidFill>
              </a:rPr>
              <a:t>www.youtube.com</a:t>
            </a:r>
            <a:r>
              <a:rPr lang="pt-BR" b="1" dirty="0">
                <a:solidFill>
                  <a:schemeClr val="bg1"/>
                </a:solidFill>
              </a:rPr>
              <a:t>/</a:t>
            </a:r>
            <a:r>
              <a:rPr lang="pt-BR" b="1" dirty="0" err="1">
                <a:solidFill>
                  <a:schemeClr val="bg1"/>
                </a:solidFill>
              </a:rPr>
              <a:t>channel</a:t>
            </a:r>
            <a:r>
              <a:rPr lang="pt-BR" b="1" dirty="0">
                <a:solidFill>
                  <a:schemeClr val="bg1"/>
                </a:solidFill>
              </a:rPr>
              <a:t>/</a:t>
            </a:r>
            <a:r>
              <a:rPr lang="pt-BR" b="1" dirty="0" err="1">
                <a:solidFill>
                  <a:schemeClr val="bg1"/>
                </a:solidFill>
              </a:rPr>
              <a:t>UCFErGOSykdFicyfyTpoWwyw</a:t>
            </a:r>
            <a:r>
              <a:rPr lang="pt-BR" b="1" dirty="0">
                <a:solidFill>
                  <a:schemeClr val="bg1"/>
                </a:solidFill>
              </a:rPr>
              <a:t>/</a:t>
            </a:r>
            <a:r>
              <a:rPr lang="pt-BR" b="1" dirty="0" err="1">
                <a:solidFill>
                  <a:schemeClr val="bg1"/>
                </a:solidFill>
              </a:rPr>
              <a:t>videos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14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27231"/>
            <a:ext cx="12420600" cy="693483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057690" y="930729"/>
            <a:ext cx="64883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FONTES DE PESQUISA</a:t>
            </a:r>
            <a:endParaRPr lang="pt-BR" sz="4400" dirty="0">
              <a:solidFill>
                <a:schemeClr val="bg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6" name="CaixaDeTexto 5">
            <a:hlinkClick r:id="rId3"/>
          </p:cNvPr>
          <p:cNvSpPr txBox="1"/>
          <p:nvPr/>
        </p:nvSpPr>
        <p:spPr>
          <a:xfrm>
            <a:off x="866201" y="2325359"/>
            <a:ext cx="996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 algn="ctr"/>
            <a:r>
              <a:rPr lang="pt-BR" sz="2000" dirty="0" err="1">
                <a:solidFill>
                  <a:schemeClr val="bg1"/>
                </a:solidFill>
              </a:rPr>
              <a:t>http</a:t>
            </a:r>
            <a:r>
              <a:rPr lang="pt-BR" sz="2000" dirty="0">
                <a:solidFill>
                  <a:schemeClr val="bg1"/>
                </a:solidFill>
              </a:rPr>
              <a:t>://</a:t>
            </a:r>
            <a:r>
              <a:rPr lang="pt-BR" sz="2000" dirty="0" err="1">
                <a:solidFill>
                  <a:schemeClr val="bg1"/>
                </a:solidFill>
              </a:rPr>
              <a:t>www.roteirodecinema.com.br</a:t>
            </a:r>
            <a:r>
              <a:rPr lang="pt-BR" sz="2000" dirty="0">
                <a:solidFill>
                  <a:schemeClr val="bg1"/>
                </a:solidFill>
              </a:rPr>
              <a:t>/manuais/</a:t>
            </a:r>
            <a:r>
              <a:rPr lang="pt-BR" sz="2000" dirty="0" err="1">
                <a:solidFill>
                  <a:schemeClr val="bg1"/>
                </a:solidFill>
              </a:rPr>
              <a:t>screenwriter.sites.uol.com.br</a:t>
            </a:r>
            <a:r>
              <a:rPr lang="pt-BR" sz="2000" dirty="0">
                <a:solidFill>
                  <a:schemeClr val="bg1"/>
                </a:solidFill>
              </a:rPr>
              <a:t>/</a:t>
            </a:r>
            <a:r>
              <a:rPr lang="pt-BR" sz="2000" dirty="0" err="1">
                <a:solidFill>
                  <a:schemeClr val="bg1"/>
                </a:solidFill>
              </a:rPr>
              <a:t>apostila.doc.htm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647156" y="3244334"/>
            <a:ext cx="4897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https</a:t>
            </a:r>
            <a:r>
              <a:rPr lang="pt-BR" dirty="0">
                <a:solidFill>
                  <a:schemeClr val="bg1"/>
                </a:solidFill>
              </a:rPr>
              <a:t>://</a:t>
            </a:r>
            <a:r>
              <a:rPr lang="pt-BR" dirty="0" err="1">
                <a:solidFill>
                  <a:schemeClr val="bg1"/>
                </a:solidFill>
              </a:rPr>
              <a:t>www.youtube.com</a:t>
            </a:r>
            <a:r>
              <a:rPr lang="pt-BR" dirty="0">
                <a:solidFill>
                  <a:schemeClr val="bg1"/>
                </a:solidFill>
              </a:rPr>
              <a:t>/</a:t>
            </a:r>
            <a:r>
              <a:rPr lang="pt-BR" dirty="0" err="1">
                <a:solidFill>
                  <a:schemeClr val="bg1"/>
                </a:solidFill>
              </a:rPr>
              <a:t>watch?v</a:t>
            </a:r>
            <a:r>
              <a:rPr lang="pt-BR" dirty="0">
                <a:solidFill>
                  <a:schemeClr val="bg1"/>
                </a:solidFill>
              </a:rPr>
              <a:t>=WjGzsK3asKc</a:t>
            </a:r>
          </a:p>
        </p:txBody>
      </p:sp>
      <p:sp>
        <p:nvSpPr>
          <p:cNvPr id="8" name="Retângulo 7"/>
          <p:cNvSpPr/>
          <p:nvPr/>
        </p:nvSpPr>
        <p:spPr>
          <a:xfrm>
            <a:off x="1405470" y="4155699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err="1">
                <a:solidFill>
                  <a:schemeClr val="bg1"/>
                </a:solidFill>
              </a:rPr>
              <a:t>https</a:t>
            </a:r>
            <a:r>
              <a:rPr lang="pt-BR" b="1" dirty="0">
                <a:solidFill>
                  <a:schemeClr val="bg1"/>
                </a:solidFill>
              </a:rPr>
              <a:t>://</a:t>
            </a:r>
            <a:r>
              <a:rPr lang="pt-BR" b="1" dirty="0" err="1">
                <a:solidFill>
                  <a:schemeClr val="bg1"/>
                </a:solidFill>
              </a:rPr>
              <a:t>edisciplinas.usp.br</a:t>
            </a:r>
            <a:r>
              <a:rPr lang="pt-BR" b="1" dirty="0">
                <a:solidFill>
                  <a:schemeClr val="bg1"/>
                </a:solidFill>
              </a:rPr>
              <a:t>/</a:t>
            </a:r>
            <a:r>
              <a:rPr lang="pt-BR" b="1" dirty="0" err="1">
                <a:solidFill>
                  <a:schemeClr val="bg1"/>
                </a:solidFill>
              </a:rPr>
              <a:t>pluginfile.php</a:t>
            </a:r>
            <a:r>
              <a:rPr lang="pt-BR" b="1" dirty="0">
                <a:solidFill>
                  <a:schemeClr val="bg1"/>
                </a:solidFill>
              </a:rPr>
              <a:t>/247033/</a:t>
            </a:r>
            <a:r>
              <a:rPr lang="pt-BR" b="1" dirty="0" err="1">
                <a:solidFill>
                  <a:schemeClr val="bg1"/>
                </a:solidFill>
              </a:rPr>
              <a:t>mod_resource</a:t>
            </a:r>
            <a:r>
              <a:rPr lang="pt-BR" b="1" dirty="0">
                <a:solidFill>
                  <a:schemeClr val="bg1"/>
                </a:solidFill>
              </a:rPr>
              <a:t>/</a:t>
            </a:r>
            <a:r>
              <a:rPr lang="pt-BR" b="1" dirty="0" err="1">
                <a:solidFill>
                  <a:schemeClr val="bg1"/>
                </a:solidFill>
              </a:rPr>
              <a:t>content</a:t>
            </a:r>
            <a:r>
              <a:rPr lang="pt-BR" b="1" dirty="0">
                <a:solidFill>
                  <a:schemeClr val="bg1"/>
                </a:solidFill>
              </a:rPr>
              <a:t>/1/Syd%20Field.pdf</a:t>
            </a:r>
          </a:p>
        </p:txBody>
      </p:sp>
    </p:spTree>
    <p:extLst>
      <p:ext uri="{BB962C8B-B14F-4D97-AF65-F5344CB8AC3E}">
        <p14:creationId xmlns:p14="http://schemas.microsoft.com/office/powerpoint/2010/main" val="1006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27231"/>
            <a:ext cx="12420600" cy="693483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949220" y="2624057"/>
            <a:ext cx="54522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MUITO OBRIGADA!</a:t>
            </a:r>
            <a:endParaRPr lang="pt-BR" sz="4400" dirty="0">
              <a:solidFill>
                <a:schemeClr val="bg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219205" y="4155699"/>
            <a:ext cx="889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2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PRIJULIEOLIVER@GMAIL.COM</a:t>
            </a:r>
            <a:endParaRPr lang="pt-BR" sz="3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08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27231"/>
            <a:ext cx="12420600" cy="693483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00241" y="1596435"/>
            <a:ext cx="3397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bg1"/>
                </a:solidFill>
                <a:ea typeface="American Typewriter" charset="0"/>
                <a:cs typeface="American Typewriter" charset="0"/>
              </a:rPr>
              <a:t>IDEIA: </a:t>
            </a:r>
            <a:r>
              <a:rPr lang="pt-BR" sz="3000" dirty="0" smtClean="0">
                <a:solidFill>
                  <a:schemeClr val="bg1"/>
                </a:solidFill>
                <a:ea typeface="American Typewriter" charset="0"/>
                <a:cs typeface="American Typewriter" charset="0"/>
              </a:rPr>
              <a:t>várias fontes</a:t>
            </a:r>
            <a:endParaRPr lang="pt-BR" sz="3000" dirty="0">
              <a:solidFill>
                <a:schemeClr val="bg1"/>
              </a:solidFill>
              <a:ea typeface="American Typewriter" charset="0"/>
              <a:cs typeface="American Typewriter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579202" y="1942268"/>
            <a:ext cx="6660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algn="ctr">
              <a:defRPr sz="3600">
                <a:solidFill>
                  <a:schemeClr val="bg1"/>
                </a:solidFill>
                <a:ea typeface="American Typewriter" charset="0"/>
                <a:cs typeface="American Typewriter" charset="0"/>
              </a:defRPr>
            </a:lvl1pPr>
          </a:lstStyle>
          <a:p>
            <a:r>
              <a:rPr lang="pt-BR" dirty="0"/>
              <a:t>STORY LINE: </a:t>
            </a:r>
            <a:r>
              <a:rPr lang="pt-BR" sz="2800" dirty="0" smtClean="0"/>
              <a:t>5 linhas - resumo </a:t>
            </a:r>
            <a:r>
              <a:rPr lang="pt-BR" sz="2800" dirty="0"/>
              <a:t>da história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876342" y="754885"/>
            <a:ext cx="2610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ETAPAS</a:t>
            </a:r>
            <a:endParaRPr lang="pt-BR" sz="4800" dirty="0">
              <a:solidFill>
                <a:schemeClr val="bg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910260" y="4738221"/>
            <a:ext cx="7944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algn="ctr">
              <a:defRPr sz="3600">
                <a:solidFill>
                  <a:schemeClr val="bg1"/>
                </a:solidFill>
                <a:ea typeface="American Typewriter" charset="0"/>
                <a:cs typeface="American Typewriter" charset="0"/>
              </a:defRPr>
            </a:lvl1pPr>
          </a:lstStyle>
          <a:p>
            <a:r>
              <a:rPr lang="pt-BR" dirty="0" smtClean="0"/>
              <a:t>PERSONAGENS: </a:t>
            </a:r>
            <a:r>
              <a:rPr lang="pt-BR" sz="3000" dirty="0" smtClean="0"/>
              <a:t>Quanto mais detalhes, melhor</a:t>
            </a:r>
            <a:endParaRPr lang="pt-BR" sz="30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629119" y="3877735"/>
            <a:ext cx="5064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algn="ctr">
              <a:defRPr sz="3600">
                <a:solidFill>
                  <a:schemeClr val="bg1"/>
                </a:solidFill>
                <a:ea typeface="American Typewriter" charset="0"/>
                <a:cs typeface="American Typewriter" charset="0"/>
              </a:defRPr>
            </a:lvl1pPr>
          </a:lstStyle>
          <a:p>
            <a:r>
              <a:rPr lang="pt-BR" dirty="0" smtClean="0"/>
              <a:t>ARGUMENTO: </a:t>
            </a:r>
            <a:r>
              <a:rPr lang="pt-BR" sz="3000" dirty="0" smtClean="0"/>
              <a:t>2 a 4 páginas </a:t>
            </a:r>
            <a:endParaRPr lang="pt-BR" sz="30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7333189" y="5441608"/>
            <a:ext cx="4383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algn="ctr">
              <a:defRPr sz="3600">
                <a:solidFill>
                  <a:schemeClr val="bg1"/>
                </a:solidFill>
                <a:ea typeface="American Typewriter" charset="0"/>
                <a:cs typeface="American Typewriter" charset="0"/>
              </a:defRPr>
            </a:lvl1pPr>
          </a:lstStyle>
          <a:p>
            <a:r>
              <a:rPr lang="pt-BR" dirty="0" smtClean="0"/>
              <a:t>ROTEIRO:</a:t>
            </a:r>
            <a:r>
              <a:rPr lang="pt-BR" sz="3000" dirty="0" smtClean="0"/>
              <a:t> Master </a:t>
            </a:r>
            <a:r>
              <a:rPr lang="pt-BR" sz="3000" dirty="0" err="1" smtClean="0"/>
              <a:t>scenes</a:t>
            </a:r>
            <a:r>
              <a:rPr lang="pt-BR" sz="3000" dirty="0" smtClean="0"/>
              <a:t> </a:t>
            </a:r>
            <a:endParaRPr lang="pt-BR" sz="30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40863" y="2637444"/>
            <a:ext cx="82127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algn="ctr">
              <a:defRPr sz="3600">
                <a:solidFill>
                  <a:schemeClr val="bg1"/>
                </a:solidFill>
                <a:ea typeface="American Typewriter" charset="0"/>
                <a:cs typeface="American Typewriter" charset="0"/>
              </a:defRPr>
            </a:lvl1pPr>
          </a:lstStyle>
          <a:p>
            <a:r>
              <a:rPr lang="pt-BR" dirty="0" smtClean="0"/>
              <a:t>SINOPSE: </a:t>
            </a:r>
            <a:r>
              <a:rPr lang="pt-BR" sz="3000" dirty="0" smtClean="0"/>
              <a:t>10 a 15 linhas - resumo </a:t>
            </a:r>
            <a:r>
              <a:rPr lang="pt-BR" sz="3000" dirty="0"/>
              <a:t>da </a:t>
            </a:r>
            <a:r>
              <a:rPr lang="pt-BR" sz="3000" dirty="0" smtClean="0"/>
              <a:t>história com </a:t>
            </a:r>
          </a:p>
          <a:p>
            <a:r>
              <a:rPr lang="pt-BR" sz="3000" dirty="0" smtClean="0"/>
              <a:t>mais detalhes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4416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1"/>
      <p:bldP spid="14" grpId="0"/>
      <p:bldP spid="15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27231"/>
            <a:ext cx="12420600" cy="6934835"/>
          </a:xfrm>
          <a:prstGeom prst="rect">
            <a:avLst/>
          </a:prstGeom>
        </p:spPr>
      </p:pic>
      <p:sp>
        <p:nvSpPr>
          <p:cNvPr id="5" name="CaixaDeTexto 4">
            <a:hlinkClick r:id="rId3"/>
          </p:cNvPr>
          <p:cNvSpPr txBox="1"/>
          <p:nvPr/>
        </p:nvSpPr>
        <p:spPr>
          <a:xfrm>
            <a:off x="1450458" y="2858003"/>
            <a:ext cx="9774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ROTEIRO POR MARÇAL AQUINO</a:t>
            </a:r>
            <a:endParaRPr lang="pt-BR" sz="4800" dirty="0">
              <a:solidFill>
                <a:schemeClr val="bg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83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27231"/>
            <a:ext cx="12420600" cy="693483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55551" y="816428"/>
            <a:ext cx="4575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MARÇAL AQUINO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129111" y="5490602"/>
            <a:ext cx="22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ea typeface="Arial" charset="0"/>
                <a:cs typeface="Arial" charset="0"/>
              </a:rPr>
              <a:t>Amparo, 1958</a:t>
            </a:r>
            <a:endParaRPr lang="pt-BR" sz="28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79422" y="1521309"/>
            <a:ext cx="2220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</a:rPr>
              <a:t>Jornalista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101190" y="2065595"/>
            <a:ext cx="1867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</a:rPr>
              <a:t>Escritor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084861" y="2653425"/>
            <a:ext cx="3775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</a:rPr>
              <a:t>Roteirista de Cinema</a:t>
            </a: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5" y="1740889"/>
            <a:ext cx="2403691" cy="360000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5078996" y="3227857"/>
            <a:ext cx="6996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</a:rPr>
              <a:t>Diálogo das pessoas é a base para escrever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090721" y="4892534"/>
            <a:ext cx="67171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</a:rPr>
              <a:t>Jovem roteirista: Saiba contar histórias e </a:t>
            </a:r>
          </a:p>
          <a:p>
            <a:r>
              <a:rPr lang="pt-BR" sz="2800" dirty="0" smtClean="0">
                <a:solidFill>
                  <a:schemeClr val="bg1"/>
                </a:solidFill>
              </a:rPr>
              <a:t>                   tenha gana de fazer isso!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5120027" y="3901933"/>
            <a:ext cx="61991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</a:rPr>
              <a:t>Roteiro deve ser objetivo:</a:t>
            </a:r>
            <a:endParaRPr lang="pt-BR" sz="2800" dirty="0">
              <a:solidFill>
                <a:schemeClr val="bg1"/>
              </a:solidFill>
            </a:endParaRPr>
          </a:p>
          <a:p>
            <a:r>
              <a:rPr lang="pt-BR" sz="2800" dirty="0" smtClean="0">
                <a:solidFill>
                  <a:schemeClr val="bg1"/>
                </a:solidFill>
              </a:rPr>
              <a:t>       Intenções do personagens e diálogos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05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27231"/>
            <a:ext cx="12420600" cy="693483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193002" y="1387931"/>
            <a:ext cx="19768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IDEIA</a:t>
            </a:r>
            <a:endParaRPr lang="pt-BR" sz="4800" dirty="0">
              <a:solidFill>
                <a:schemeClr val="bg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54589" y="2634352"/>
            <a:ext cx="4389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</a:rPr>
              <a:t>Temas de sua preferência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3133" y="3437389"/>
            <a:ext cx="11570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</a:rPr>
              <a:t>Adaptações de histórias conhecidas: livros, casos populares, biografias, etc.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117921" y="4222835"/>
            <a:ext cx="10179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</a:rPr>
              <a:t>Observação: pessoas dialogando, notícias em jornais, revistas, etc.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209942" y="5008281"/>
            <a:ext cx="4089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</a:rPr>
              <a:t>Fatos históricos/míticos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37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27231"/>
            <a:ext cx="12420600" cy="693483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234056" y="790055"/>
            <a:ext cx="38947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STORY LINE</a:t>
            </a:r>
            <a:endParaRPr lang="pt-BR" sz="4800" dirty="0">
              <a:solidFill>
                <a:schemeClr val="bg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955142" y="1596857"/>
            <a:ext cx="8458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Linha da História: 5 linhas </a:t>
            </a:r>
            <a:r>
              <a:rPr lang="mr-IN" sz="2800" dirty="0" smtClean="0">
                <a:solidFill>
                  <a:schemeClr val="bg1"/>
                </a:solidFill>
              </a:rPr>
              <a:t>–</a:t>
            </a:r>
            <a:r>
              <a:rPr lang="pt-BR" sz="2800" dirty="0" smtClean="0">
                <a:solidFill>
                  <a:schemeClr val="bg1"/>
                </a:solidFill>
              </a:rPr>
              <a:t> resumo </a:t>
            </a:r>
            <a:r>
              <a:rPr lang="mr-IN" sz="2800" dirty="0" smtClean="0">
                <a:solidFill>
                  <a:schemeClr val="bg1"/>
                </a:solidFill>
              </a:rPr>
              <a:t>–</a:t>
            </a:r>
            <a:r>
              <a:rPr lang="pt-BR" sz="2800" dirty="0" smtClean="0">
                <a:solidFill>
                  <a:schemeClr val="bg1"/>
                </a:solidFill>
              </a:rPr>
              <a:t> situação dramática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474302" y="2558152"/>
            <a:ext cx="5267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</a:rPr>
              <a:t>Apresentação do conflito (Ato </a:t>
            </a:r>
            <a:r>
              <a:rPr lang="pt-BR" sz="2800" dirty="0" err="1" smtClean="0">
                <a:solidFill>
                  <a:schemeClr val="bg1"/>
                </a:solidFill>
              </a:rPr>
              <a:t>I</a:t>
            </a:r>
            <a:r>
              <a:rPr lang="pt-BR" sz="2800" dirty="0" smtClean="0">
                <a:solidFill>
                  <a:schemeClr val="bg1"/>
                </a:solidFill>
              </a:rPr>
              <a:t>)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085539" y="3343598"/>
            <a:ext cx="4244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</a:rPr>
              <a:t>Desenvolvimento (Ato II)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945023" y="4164214"/>
            <a:ext cx="458439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</a:rPr>
              <a:t>Solução do conflito (Ato III)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(Não é o final da história)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905924" y="5371683"/>
            <a:ext cx="4650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Deve despertar a curiosidade!</a:t>
            </a:r>
            <a:endParaRPr lang="pt-B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27231"/>
            <a:ext cx="12420600" cy="693483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757793" y="790055"/>
            <a:ext cx="28472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bg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SINOPSE</a:t>
            </a:r>
            <a:endParaRPr lang="pt-BR" sz="4800" dirty="0">
              <a:solidFill>
                <a:schemeClr val="bg1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079484" y="1626167"/>
            <a:ext cx="2268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10 a 15 linhas 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781271" y="2833643"/>
            <a:ext cx="68532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</a:rPr>
              <a:t>Informações </a:t>
            </a:r>
            <a:r>
              <a:rPr lang="pt-BR" sz="2800" dirty="0">
                <a:solidFill>
                  <a:schemeClr val="bg1"/>
                </a:solidFill>
              </a:rPr>
              <a:t>sobre </a:t>
            </a:r>
            <a:r>
              <a:rPr lang="pt-BR" sz="2800" dirty="0" smtClean="0">
                <a:solidFill>
                  <a:schemeClr val="bg1"/>
                </a:solidFill>
              </a:rPr>
              <a:t>personagens </a:t>
            </a:r>
            <a:r>
              <a:rPr lang="pt-BR" sz="2800" dirty="0">
                <a:solidFill>
                  <a:schemeClr val="bg1"/>
                </a:solidFill>
              </a:rPr>
              <a:t>principais </a:t>
            </a:r>
            <a:endParaRPr lang="pt-BR" sz="2800" dirty="0" smtClean="0">
              <a:solidFill>
                <a:schemeClr val="bg1"/>
              </a:solidFill>
            </a:endParaRPr>
          </a:p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e </a:t>
            </a:r>
            <a:r>
              <a:rPr lang="pt-BR" sz="2800" dirty="0">
                <a:solidFill>
                  <a:schemeClr val="bg1"/>
                </a:solidFill>
              </a:rPr>
              <a:t>sobre o local onde se passa a </a:t>
            </a:r>
            <a:r>
              <a:rPr lang="pt-BR" sz="2800" dirty="0" smtClean="0">
                <a:solidFill>
                  <a:schemeClr val="bg1"/>
                </a:solidFill>
              </a:rPr>
              <a:t>história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833083" y="4105601"/>
            <a:ext cx="6691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charset="2"/>
              <a:buChar char="ü"/>
            </a:pPr>
            <a:r>
              <a:rPr lang="pt-BR" sz="2800" dirty="0" smtClean="0">
                <a:solidFill>
                  <a:schemeClr val="bg1"/>
                </a:solidFill>
              </a:rPr>
              <a:t>Desenvolver com mais detalhes o conflito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824020" y="4996554"/>
            <a:ext cx="2486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charset="2"/>
              <a:buChar char="ü"/>
            </a:pPr>
            <a:r>
              <a:rPr lang="pt-BR" sz="2800" smtClean="0">
                <a:solidFill>
                  <a:schemeClr val="bg1"/>
                </a:solidFill>
              </a:rPr>
              <a:t>Personagens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21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3" grpId="0"/>
      <p:bldP spid="12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2564</TotalTime>
  <Words>767</Words>
  <Application>Microsoft Macintosh PowerPoint</Application>
  <PresentationFormat>Widescreen</PresentationFormat>
  <Paragraphs>144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6" baseType="lpstr">
      <vt:lpstr>American Typewriter</vt:lpstr>
      <vt:lpstr>Calibri</vt:lpstr>
      <vt:lpstr>Calibri Light</vt:lpstr>
      <vt:lpstr>Courier New</vt:lpstr>
      <vt:lpstr>Mangal</vt:lpstr>
      <vt:lpstr>Wingdings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Usuário do Microsoft Office</cp:lastModifiedBy>
  <cp:revision>107</cp:revision>
  <dcterms:created xsi:type="dcterms:W3CDTF">2019-02-06T15:10:53Z</dcterms:created>
  <dcterms:modified xsi:type="dcterms:W3CDTF">2019-02-12T17:27:31Z</dcterms:modified>
</cp:coreProperties>
</file>